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5" d="100"/>
          <a:sy n="25" d="100"/>
        </p:scale>
        <p:origin x="167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31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930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218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249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20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43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540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884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852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4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427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57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unded Rectangle 3">
            <a:extLst>
              <a:ext uri="{FF2B5EF4-FFF2-40B4-BE49-F238E27FC236}">
                <a16:creationId xmlns:a16="http://schemas.microsoft.com/office/drawing/2014/main" id="{7245E127-14F6-42D2-8D7A-59DBD5425A54}"/>
              </a:ext>
            </a:extLst>
          </p:cNvPr>
          <p:cNvSpPr/>
          <p:nvPr/>
        </p:nvSpPr>
        <p:spPr bwMode="auto">
          <a:xfrm>
            <a:off x="11937925" y="6858008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227E8E7-F3C0-4CE8-A9EF-63A7C4039872}"/>
              </a:ext>
            </a:extLst>
          </p:cNvPr>
          <p:cNvSpPr/>
          <p:nvPr/>
        </p:nvSpPr>
        <p:spPr>
          <a:xfrm>
            <a:off x="1758739" y="3912363"/>
            <a:ext cx="14776704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GB" sz="3600" b="1" dirty="0">
                <a:latin typeface="Times New Roman"/>
                <a:ea typeface="Times New Roman"/>
                <a:cs typeface="B Titr" pitchFamily="2" charset="-78"/>
              </a:rPr>
              <a:t>B </a:t>
            </a:r>
            <a:r>
              <a:rPr lang="en-GB" sz="3600" b="1" dirty="0" err="1">
                <a:latin typeface="Times New Roman"/>
                <a:ea typeface="Times New Roman"/>
                <a:cs typeface="B Titr" pitchFamily="2" charset="-78"/>
              </a:rPr>
              <a:t>Titr</a:t>
            </a:r>
            <a:r>
              <a:rPr lang="en-US" sz="36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 سایز 36</a:t>
            </a:r>
            <a:endParaRPr lang="en-US" sz="3600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AF1A206-479A-443A-947D-DD9842D12602}"/>
              </a:ext>
            </a:extLst>
          </p:cNvPr>
          <p:cNvSpPr/>
          <p:nvPr/>
        </p:nvSpPr>
        <p:spPr>
          <a:xfrm>
            <a:off x="1685243" y="4827672"/>
            <a:ext cx="14776704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fa-IR" sz="2800" baseline="30000" dirty="0">
                <a:latin typeface="Times New Roman"/>
                <a:ea typeface="Times New Roman"/>
                <a:cs typeface="B Zar" panose="00000400000000000000" pitchFamily="2" charset="-78"/>
              </a:rPr>
              <a:t>*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نویسنده مسئول: مدرک و مقطع  تحصیلی، دانشگاه  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2C5F503-4320-43B5-A7F1-C84C98A5D7BC}"/>
              </a:ext>
            </a:extLst>
          </p:cNvPr>
          <p:cNvSpPr/>
          <p:nvPr/>
        </p:nvSpPr>
        <p:spPr>
          <a:xfrm>
            <a:off x="12239507" y="6935187"/>
            <a:ext cx="3247082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چکیده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34" name="Picture 33" descr="F:\my art\Hamayesh haye karbordi\PPT\omran\box4.png">
            <a:extLst>
              <a:ext uri="{FF2B5EF4-FFF2-40B4-BE49-F238E27FC236}">
                <a16:creationId xmlns:a16="http://schemas.microsoft.com/office/drawing/2014/main" id="{47C2231F-109F-40DD-8D50-8EE122F19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9130" y="6314418"/>
            <a:ext cx="976313" cy="1149419"/>
          </a:xfrm>
          <a:prstGeom prst="rect">
            <a:avLst/>
          </a:prstGeom>
          <a:noFill/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9F669703-8A44-4531-84CA-0F8968275BA9}"/>
              </a:ext>
            </a:extLst>
          </p:cNvPr>
          <p:cNvGrpSpPr/>
          <p:nvPr/>
        </p:nvGrpSpPr>
        <p:grpSpPr>
          <a:xfrm>
            <a:off x="11834467" y="12819504"/>
            <a:ext cx="5001915" cy="780576"/>
            <a:chOff x="12149678" y="12860106"/>
            <a:chExt cx="5001915" cy="780576"/>
          </a:xfrm>
        </p:grpSpPr>
        <p:sp>
          <p:nvSpPr>
            <p:cNvPr id="36" name="Rounded Rectangle 9">
              <a:extLst>
                <a:ext uri="{FF2B5EF4-FFF2-40B4-BE49-F238E27FC236}">
                  <a16:creationId xmlns:a16="http://schemas.microsoft.com/office/drawing/2014/main" id="{6F8269C6-953F-4FD6-9E91-3275D6F472AB}"/>
                </a:ext>
              </a:extLst>
            </p:cNvPr>
            <p:cNvSpPr/>
            <p:nvPr/>
          </p:nvSpPr>
          <p:spPr bwMode="auto">
            <a:xfrm>
              <a:off x="12149678" y="12860106"/>
              <a:ext cx="5001915" cy="78057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83882" rtl="1">
                <a:defRPr/>
              </a:pPr>
              <a:endParaRPr lang="en-US" sz="8901" dirty="0"/>
            </a:p>
          </p:txBody>
        </p:sp>
        <p:sp>
          <p:nvSpPr>
            <p:cNvPr id="37" name="Text Box 103">
              <a:extLst>
                <a:ext uri="{FF2B5EF4-FFF2-40B4-BE49-F238E27FC236}">
                  <a16:creationId xmlns:a16="http://schemas.microsoft.com/office/drawing/2014/main" id="{006E5884-0DEF-4D4F-93C1-B81AC17C1D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15764" y="12937566"/>
              <a:ext cx="3692730" cy="672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7231" tIns="58615" rIns="117231" bIns="58615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675186" rtl="1">
                <a:spcBef>
                  <a:spcPct val="50000"/>
                </a:spcBef>
              </a:pPr>
              <a:r>
                <a:rPr lang="fa-IR" sz="3600" b="1" dirty="0">
                  <a:solidFill>
                    <a:schemeClr val="bg1"/>
                  </a:solidFill>
                  <a:cs typeface="B Titr" pitchFamily="2" charset="-78"/>
                </a:rPr>
                <a:t>مقدمه یا بیان مسئله</a:t>
              </a:r>
              <a:endParaRPr lang="en-US" sz="3600" b="1" dirty="0">
                <a:solidFill>
                  <a:schemeClr val="bg1"/>
                </a:solidFill>
                <a:cs typeface="B Titr" pitchFamily="2" charset="-78"/>
              </a:endParaRPr>
            </a:p>
          </p:txBody>
        </p:sp>
      </p:grpSp>
      <p:pic>
        <p:nvPicPr>
          <p:cNvPr id="38" name="Picture 37" descr="F:\my art\Hamayesh haye karbordi\PPT\omran\box3.png">
            <a:extLst>
              <a:ext uri="{FF2B5EF4-FFF2-40B4-BE49-F238E27FC236}">
                <a16:creationId xmlns:a16="http://schemas.microsoft.com/office/drawing/2014/main" id="{FFDF2987-A515-425C-8705-C673BC6BA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47327" y="12522266"/>
            <a:ext cx="873696" cy="1028607"/>
          </a:xfrm>
          <a:prstGeom prst="rect">
            <a:avLst/>
          </a:prstGeom>
          <a:noFill/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591977A5-21A7-4DCA-A478-092A5B83D1F3}"/>
              </a:ext>
            </a:extLst>
          </p:cNvPr>
          <p:cNvSpPr/>
          <p:nvPr/>
        </p:nvSpPr>
        <p:spPr>
          <a:xfrm>
            <a:off x="1060822" y="8190848"/>
            <a:ext cx="15401125" cy="44012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عنوان همة بخش‌ها با قلم 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Titr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</a:t>
            </a:r>
            <a:r>
              <a:rPr lang="en-GB" sz="2800" dirty="0">
                <a:cs typeface="B Nazanin" pitchFamily="2" charset="-78"/>
              </a:rPr>
              <a:t>36</a:t>
            </a:r>
            <a:r>
              <a:rPr lang="fa-IR" sz="2800" dirty="0">
                <a:cs typeface="B Nazanin" pitchFamily="2" charset="-78"/>
              </a:rPr>
              <a:t> پررنگ و عنوان زيربخش‌ها با قلم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Nazanin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28 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و براي تدوين بخشهای لاتين نيز بايستي کليه موارد مندرج در اين دستورالعمل رعايت شود و برای نگارش بخش های لاتین بايد از قلم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با اندازه فونت دو شماره کمتر از حالت فارسي استفاده شود.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68DCA7C-76BC-4DD1-B692-004E1EBA666F}"/>
              </a:ext>
            </a:extLst>
          </p:cNvPr>
          <p:cNvSpPr/>
          <p:nvPr/>
        </p:nvSpPr>
        <p:spPr>
          <a:xfrm>
            <a:off x="9286557" y="13990401"/>
            <a:ext cx="7248886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defRPr/>
            </a:pPr>
            <a:r>
              <a:rPr lang="fa-IR" sz="3000" dirty="0">
                <a:cs typeface="B Nazanin" pitchFamily="2" charset="-78"/>
              </a:rPr>
              <a:t>مقدمه یا بیان مسئله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</a:t>
            </a:r>
          </a:p>
        </p:txBody>
      </p:sp>
      <p:sp>
        <p:nvSpPr>
          <p:cNvPr id="41" name="Rounded Rectangle 14">
            <a:extLst>
              <a:ext uri="{FF2B5EF4-FFF2-40B4-BE49-F238E27FC236}">
                <a16:creationId xmlns:a16="http://schemas.microsoft.com/office/drawing/2014/main" id="{56A5321E-718D-46E3-8B1E-C686721F460C}"/>
              </a:ext>
            </a:extLst>
          </p:cNvPr>
          <p:cNvSpPr/>
          <p:nvPr/>
        </p:nvSpPr>
        <p:spPr bwMode="auto">
          <a:xfrm>
            <a:off x="11834467" y="16952621"/>
            <a:ext cx="5001915" cy="78057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1FA55AD-E2D5-4611-9B25-FA67D4622968}"/>
              </a:ext>
            </a:extLst>
          </p:cNvPr>
          <p:cNvSpPr/>
          <p:nvPr/>
        </p:nvSpPr>
        <p:spPr>
          <a:xfrm>
            <a:off x="12258259" y="17057375"/>
            <a:ext cx="338906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اهداف و روش پژوهش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803082D-77B5-444F-8E56-D8423A677635}"/>
              </a:ext>
            </a:extLst>
          </p:cNvPr>
          <p:cNvSpPr/>
          <p:nvPr/>
        </p:nvSpPr>
        <p:spPr>
          <a:xfrm>
            <a:off x="9365536" y="17988493"/>
            <a:ext cx="7173105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اهداف و روش پژوهش با فونت </a:t>
            </a:r>
            <a:r>
              <a:rPr lang="en-GB" sz="3000" dirty="0">
                <a:cs typeface="B Nazanin" pitchFamily="2" charset="-78"/>
              </a:rPr>
              <a:t> 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GB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بین 100 تا 110 کلمه</a:t>
            </a:r>
          </a:p>
        </p:txBody>
      </p:sp>
      <p:sp>
        <p:nvSpPr>
          <p:cNvPr id="44" name="Rounded Rectangle 17">
            <a:extLst>
              <a:ext uri="{FF2B5EF4-FFF2-40B4-BE49-F238E27FC236}">
                <a16:creationId xmlns:a16="http://schemas.microsoft.com/office/drawing/2014/main" id="{2CD3CBFD-6DF1-4E6C-A8DA-3397D0257F58}"/>
              </a:ext>
            </a:extLst>
          </p:cNvPr>
          <p:cNvSpPr/>
          <p:nvPr/>
        </p:nvSpPr>
        <p:spPr bwMode="auto">
          <a:xfrm>
            <a:off x="3774203" y="12899914"/>
            <a:ext cx="5001915" cy="74983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45" name="Picture 44" descr="F:\my art\Hamayesh haye karbordi\PPT\omran\box3.png">
            <a:extLst>
              <a:ext uri="{FF2B5EF4-FFF2-40B4-BE49-F238E27FC236}">
                <a16:creationId xmlns:a16="http://schemas.microsoft.com/office/drawing/2014/main" id="{63E3E2AF-06E8-4568-90DE-E6E334FFAA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903" y="12595666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6C7CA24F-5CED-4E0E-9E64-FE55E85F5812}"/>
              </a:ext>
            </a:extLst>
          </p:cNvPr>
          <p:cNvSpPr/>
          <p:nvPr/>
        </p:nvSpPr>
        <p:spPr>
          <a:xfrm>
            <a:off x="4195101" y="12989476"/>
            <a:ext cx="2933815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یافته‌های پژوهش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4AF51F4-128C-4600-A319-F2C216F9B1FA}"/>
              </a:ext>
            </a:extLst>
          </p:cNvPr>
          <p:cNvSpPr/>
          <p:nvPr/>
        </p:nvSpPr>
        <p:spPr>
          <a:xfrm>
            <a:off x="1060822" y="14064594"/>
            <a:ext cx="7410948" cy="24006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یافته های پژوهش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 و موردی (الف، ب، ج، ...)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ج)</a:t>
            </a:r>
          </a:p>
        </p:txBody>
      </p:sp>
      <p:sp>
        <p:nvSpPr>
          <p:cNvPr id="48" name="Rounded Rectangle 21">
            <a:extLst>
              <a:ext uri="{FF2B5EF4-FFF2-40B4-BE49-F238E27FC236}">
                <a16:creationId xmlns:a16="http://schemas.microsoft.com/office/drawing/2014/main" id="{401D89B6-52A8-4080-835C-B8DCC4C3CA7C}"/>
              </a:ext>
            </a:extLst>
          </p:cNvPr>
          <p:cNvSpPr/>
          <p:nvPr/>
        </p:nvSpPr>
        <p:spPr bwMode="auto">
          <a:xfrm>
            <a:off x="3859813" y="17033985"/>
            <a:ext cx="5001915" cy="780576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9" name="Rounded Rectangle 22">
            <a:extLst>
              <a:ext uri="{FF2B5EF4-FFF2-40B4-BE49-F238E27FC236}">
                <a16:creationId xmlns:a16="http://schemas.microsoft.com/office/drawing/2014/main" id="{EF1554A0-879B-4C66-B78B-0B9D043E5387}"/>
              </a:ext>
            </a:extLst>
          </p:cNvPr>
          <p:cNvSpPr/>
          <p:nvPr/>
        </p:nvSpPr>
        <p:spPr bwMode="auto">
          <a:xfrm>
            <a:off x="3859812" y="20430484"/>
            <a:ext cx="5001915" cy="780576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50" name="Picture 49" descr="F:\my art\Hamayesh haye karbordi\PPT\omran\box2.png">
            <a:extLst>
              <a:ext uri="{FF2B5EF4-FFF2-40B4-BE49-F238E27FC236}">
                <a16:creationId xmlns:a16="http://schemas.microsoft.com/office/drawing/2014/main" id="{D5A8DF90-0B57-4ADC-B0BE-2B2A9C74D0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73409" y="16707262"/>
            <a:ext cx="865685" cy="1019175"/>
          </a:xfrm>
          <a:prstGeom prst="rect">
            <a:avLst/>
          </a:prstGeom>
          <a:noFill/>
        </p:spPr>
      </p:pic>
      <p:pic>
        <p:nvPicPr>
          <p:cNvPr id="51" name="Picture 50" descr="F:\my art\Hamayesh haye karbordi\PPT\omran\box2.png">
            <a:extLst>
              <a:ext uri="{FF2B5EF4-FFF2-40B4-BE49-F238E27FC236}">
                <a16:creationId xmlns:a16="http://schemas.microsoft.com/office/drawing/2014/main" id="{91101AB3-EAF7-409D-9A8D-33ACF0FBD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693283" y="16665857"/>
            <a:ext cx="879867" cy="1035872"/>
          </a:xfrm>
          <a:prstGeom prst="rect">
            <a:avLst/>
          </a:prstGeom>
          <a:noFill/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03898FF8-7C45-4400-8389-1FED604D2304}"/>
              </a:ext>
            </a:extLst>
          </p:cNvPr>
          <p:cNvSpPr/>
          <p:nvPr/>
        </p:nvSpPr>
        <p:spPr>
          <a:xfrm>
            <a:off x="4277291" y="17091719"/>
            <a:ext cx="319189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راهبردهای پیشنهادی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53" name="Picture 52" descr="F:\my art\Hamayesh haye karbordi\PPT\omran\box4.png">
            <a:extLst>
              <a:ext uri="{FF2B5EF4-FFF2-40B4-BE49-F238E27FC236}">
                <a16:creationId xmlns:a16="http://schemas.microsoft.com/office/drawing/2014/main" id="{5E7EB765-29C7-4A76-9F20-0B5B325ACE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9225" y="20108131"/>
            <a:ext cx="894050" cy="1052570"/>
          </a:xfrm>
          <a:prstGeom prst="rect">
            <a:avLst/>
          </a:prstGeom>
          <a:noFill/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AFC37989-5507-4C96-ACFE-B82C9442B37B}"/>
              </a:ext>
            </a:extLst>
          </p:cNvPr>
          <p:cNvSpPr/>
          <p:nvPr/>
        </p:nvSpPr>
        <p:spPr>
          <a:xfrm>
            <a:off x="3912681" y="20528384"/>
            <a:ext cx="3590867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منابع</a:t>
            </a:r>
            <a:endParaRPr lang="en-US" sz="3200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FECE2E3-11B5-49D8-AE6A-6FA37BDA2D2A}"/>
              </a:ext>
            </a:extLst>
          </p:cNvPr>
          <p:cNvSpPr/>
          <p:nvPr/>
        </p:nvSpPr>
        <p:spPr>
          <a:xfrm>
            <a:off x="1060822" y="17915867"/>
            <a:ext cx="7478271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راهبردهای پیشنهادی با فونت </a:t>
            </a:r>
            <a:r>
              <a:rPr lang="en-US" sz="3000" dirty="0">
                <a:cs typeface="B Nazanin" pitchFamily="2" charset="-78"/>
              </a:rPr>
              <a:t>B </a:t>
            </a:r>
            <a:r>
              <a:rPr lang="en-US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به صورت موردی با جداکننده :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  <a:endParaRPr lang="en-US" sz="3000" dirty="0">
              <a:cs typeface="B Nazanin" pitchFamily="2" charset="-78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31FE26A-F428-41F4-A2EF-7FE02C3B4D70}"/>
              </a:ext>
            </a:extLst>
          </p:cNvPr>
          <p:cNvSpPr/>
          <p:nvPr/>
        </p:nvSpPr>
        <p:spPr>
          <a:xfrm>
            <a:off x="1060823" y="21393564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</p:spTree>
    <p:extLst>
      <p:ext uri="{BB962C8B-B14F-4D97-AF65-F5344CB8AC3E}">
        <p14:creationId xmlns:p14="http://schemas.microsoft.com/office/powerpoint/2010/main" val="4177720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368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atefe hatami</dc:creator>
  <cp:lastModifiedBy>atefe hatami</cp:lastModifiedBy>
  <cp:revision>2</cp:revision>
  <dcterms:created xsi:type="dcterms:W3CDTF">2024-09-15T08:09:33Z</dcterms:created>
  <dcterms:modified xsi:type="dcterms:W3CDTF">2024-09-15T08:10:15Z</dcterms:modified>
</cp:coreProperties>
</file>